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16"/>
  </p:notesMasterIdLst>
  <p:sldIdLst>
    <p:sldId id="256" r:id="rId2"/>
    <p:sldId id="268" r:id="rId3"/>
    <p:sldId id="258" r:id="rId4"/>
    <p:sldId id="260" r:id="rId5"/>
    <p:sldId id="259" r:id="rId6"/>
    <p:sldId id="265" r:id="rId7"/>
    <p:sldId id="267" r:id="rId8"/>
    <p:sldId id="266" r:id="rId9"/>
    <p:sldId id="269" r:id="rId10"/>
    <p:sldId id="261" r:id="rId11"/>
    <p:sldId id="270" r:id="rId12"/>
    <p:sldId id="271" r:id="rId13"/>
    <p:sldId id="273" r:id="rId14"/>
    <p:sldId id="26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992" y="16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2021. 12. 14.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2" name="Google Shape;9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2021. 12. 14.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98461" y="2922628"/>
            <a:ext cx="6637003" cy="7521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Windoor ; </a:t>
            </a:r>
            <a:r>
              <a:rPr lang="en-US" altLang="ko-KR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Light"/>
              </a:rPr>
              <a:t>The safe locker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926077" y="254118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6077" y="2522518"/>
            <a:ext cx="3573228" cy="390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백신조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3130" y="5753766"/>
            <a:ext cx="23244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백민석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|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신기철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|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조민현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4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세부 알고리즘의 개요</a:t>
              </a:r>
            </a:p>
            <a:p>
              <a:pPr lvl="0">
                <a:defRPr/>
              </a:pPr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2</a:t>
              </a: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번 파이 작동 메커니즘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73" name="사각형: 잘린 대각선 방향 모서리 41"/>
          <p:cNvSpPr/>
          <p:nvPr/>
        </p:nvSpPr>
        <p:spPr>
          <a:xfrm>
            <a:off x="4915958" y="1773671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움직임 감지 센서 항시 작동</a:t>
            </a:r>
          </a:p>
        </p:txBody>
      </p:sp>
      <p:sp>
        <p:nvSpPr>
          <p:cNvPr id="74" name="사각형: 잘린 대각선 방향 모서리 41"/>
          <p:cNvSpPr/>
          <p:nvPr/>
        </p:nvSpPr>
        <p:spPr>
          <a:xfrm>
            <a:off x="2193154" y="3429000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초음파 센서 작동</a:t>
            </a:r>
          </a:p>
        </p:txBody>
      </p:sp>
      <p:sp>
        <p:nvSpPr>
          <p:cNvPr id="75" name="사각형: 잘린 대각선 방향 모서리 41"/>
          <p:cNvSpPr/>
          <p:nvPr/>
        </p:nvSpPr>
        <p:spPr>
          <a:xfrm>
            <a:off x="4915958" y="3429000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거리측정 및 서버로</a:t>
            </a:r>
          </a:p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전송</a:t>
            </a:r>
          </a:p>
        </p:txBody>
      </p:sp>
      <p:sp>
        <p:nvSpPr>
          <p:cNvPr id="76" name="사각형: 잘린 대각선 방향 모서리 41"/>
          <p:cNvSpPr/>
          <p:nvPr/>
        </p:nvSpPr>
        <p:spPr>
          <a:xfrm>
            <a:off x="7706110" y="3429000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잠금장치 작동</a:t>
            </a:r>
          </a:p>
        </p:txBody>
      </p:sp>
      <p:sp>
        <p:nvSpPr>
          <p:cNvPr id="77" name="도형 76"/>
          <p:cNvSpPr/>
          <p:nvPr/>
        </p:nvSpPr>
        <p:spPr>
          <a:xfrm>
            <a:off x="4114030" y="4025516"/>
            <a:ext cx="1289242" cy="1289242"/>
          </a:xfrm>
          <a:prstGeom prst="leftCircularArrow">
            <a:avLst>
              <a:gd name="adj1" fmla="val 12500"/>
              <a:gd name="adj2" fmla="val -1142319"/>
              <a:gd name="adj3" fmla="val 1142319"/>
              <a:gd name="adj4" fmla="val 10800000"/>
              <a:gd name="adj5" fmla="val 125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톱니 모양의 오른쪽 화살표[N] 77"/>
          <p:cNvSpPr/>
          <p:nvPr/>
        </p:nvSpPr>
        <p:spPr>
          <a:xfrm rot="16200000">
            <a:off x="5913196" y="2919076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톱니 모양의 오른쪽 화살표[N] 80"/>
          <p:cNvSpPr/>
          <p:nvPr/>
        </p:nvSpPr>
        <p:spPr>
          <a:xfrm rot="2700000" flipH="1">
            <a:off x="7481454" y="2861060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도형 81"/>
          <p:cNvSpPr/>
          <p:nvPr/>
        </p:nvSpPr>
        <p:spPr>
          <a:xfrm>
            <a:off x="6971531" y="4026093"/>
            <a:ext cx="1289242" cy="1289242"/>
          </a:xfrm>
          <a:prstGeom prst="leftCircularArrow">
            <a:avLst>
              <a:gd name="adj1" fmla="val 12500"/>
              <a:gd name="adj2" fmla="val -1142319"/>
              <a:gd name="adj3" fmla="val 1142319"/>
              <a:gd name="adj4" fmla="val 10800000"/>
              <a:gd name="adj5" fmla="val 125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톱니 모양의 오른쪽 화살표[N] 82"/>
          <p:cNvSpPr/>
          <p:nvPr/>
        </p:nvSpPr>
        <p:spPr>
          <a:xfrm rot="8100000">
            <a:off x="4479636" y="2880592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4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세부 알고리즘의 개요</a:t>
              </a:r>
            </a:p>
            <a:p>
              <a:pPr lvl="0">
                <a:defRPr/>
              </a:pPr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3</a:t>
              </a: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번 파이 작동 메커니즘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73" name="사각형: 잘린 대각선 방향 모서리 41"/>
          <p:cNvSpPr/>
          <p:nvPr/>
        </p:nvSpPr>
        <p:spPr>
          <a:xfrm>
            <a:off x="4915958" y="1773671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>
                <a:latin typeface="KoPubWorld돋움체 Bold"/>
                <a:ea typeface="KoPubWorld돋움체 Bold"/>
              </a:rPr>
              <a:t>LCD</a:t>
            </a:r>
            <a:r>
              <a:rPr lang="ko-KR" altLang="en-US" sz="2100">
                <a:latin typeface="KoPubWorld돋움체 Bold"/>
                <a:ea typeface="KoPubWorld돋움체 Bold"/>
              </a:rPr>
              <a:t>와 버튼을</a:t>
            </a:r>
          </a:p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통해 초기값 설정</a:t>
            </a:r>
          </a:p>
        </p:txBody>
      </p:sp>
      <p:sp>
        <p:nvSpPr>
          <p:cNvPr id="74" name="사각형: 잘린 대각선 방향 모서리 41"/>
          <p:cNvSpPr/>
          <p:nvPr/>
        </p:nvSpPr>
        <p:spPr>
          <a:xfrm>
            <a:off x="2640829" y="3905250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서버파이에게</a:t>
            </a:r>
          </a:p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초기값 전송</a:t>
            </a:r>
          </a:p>
        </p:txBody>
      </p:sp>
      <p:sp>
        <p:nvSpPr>
          <p:cNvPr id="75" name="사각형: 잘린 대각선 방향 모서리 41"/>
          <p:cNvSpPr/>
          <p:nvPr/>
        </p:nvSpPr>
        <p:spPr>
          <a:xfrm>
            <a:off x="7020983" y="3886200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100">
                <a:latin typeface="KoPubWorld돋움체 Bold"/>
                <a:ea typeface="KoPubWorld돋움체 Bold"/>
              </a:rPr>
              <a:t>LCD,</a:t>
            </a:r>
            <a:r>
              <a:rPr lang="ko-KR" altLang="en-US" sz="2100">
                <a:latin typeface="KoPubWorld돋움체 Bold"/>
                <a:ea typeface="KoPubWorld돋움체 Bold"/>
              </a:rPr>
              <a:t> </a:t>
            </a:r>
            <a:r>
              <a:rPr lang="en-US" altLang="ko-KR" sz="2100">
                <a:latin typeface="KoPubWorld돋움체 Bold"/>
                <a:ea typeface="KoPubWorld돋움체 Bold"/>
              </a:rPr>
              <a:t>LED</a:t>
            </a:r>
            <a:r>
              <a:rPr lang="ko-KR" altLang="en-US" sz="2100">
                <a:latin typeface="KoPubWorld돋움체 Bold"/>
                <a:ea typeface="KoPubWorld돋움체 Bold"/>
              </a:rPr>
              <a:t>를 통해</a:t>
            </a:r>
          </a:p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걔폐여부 표시</a:t>
            </a:r>
          </a:p>
        </p:txBody>
      </p:sp>
      <p:sp>
        <p:nvSpPr>
          <p:cNvPr id="83" name="톱니 모양의 오른쪽 화살표[N] 82"/>
          <p:cNvSpPr/>
          <p:nvPr/>
        </p:nvSpPr>
        <p:spPr>
          <a:xfrm rot="8100000">
            <a:off x="4527261" y="3118717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7696200" y="1495425"/>
            <a:ext cx="590550" cy="590550"/>
          </a:xfrm>
          <a:prstGeom prst="ellipse">
            <a:avLst/>
          </a:prstGeom>
          <a:solidFill>
            <a:srgbClr val="64DECF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KoPubWorld돋움체 Bold"/>
                <a:ea typeface="KoPubWorld돋움체 Bold"/>
              </a:rPr>
              <a:t>1</a:t>
            </a:r>
          </a:p>
        </p:txBody>
      </p:sp>
      <p:sp>
        <p:nvSpPr>
          <p:cNvPr id="85" name="타원 84"/>
          <p:cNvSpPr/>
          <p:nvPr/>
        </p:nvSpPr>
        <p:spPr>
          <a:xfrm>
            <a:off x="7696200" y="2209800"/>
            <a:ext cx="590550" cy="590550"/>
          </a:xfrm>
          <a:prstGeom prst="ellipse">
            <a:avLst/>
          </a:prstGeom>
          <a:solidFill>
            <a:srgbClr val="64DECF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KoPubWorld돋움체 Bold"/>
                <a:ea typeface="KoPubWorld돋움체 Bold"/>
              </a:rPr>
              <a:t>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277225" y="1638300"/>
            <a:ext cx="1082040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KoPubWorld돋움체 Bold"/>
                <a:ea typeface="KoPubWorld돋움체 Bold"/>
              </a:rPr>
              <a:t>증가 버튼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286750" y="2352675"/>
            <a:ext cx="1082040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KoPubWorld돋움체 Bold"/>
                <a:ea typeface="KoPubWorld돋움체 Bold"/>
              </a:rPr>
              <a:t>확인 버튼</a:t>
            </a:r>
          </a:p>
        </p:txBody>
      </p:sp>
      <p:sp>
        <p:nvSpPr>
          <p:cNvPr id="88" name="톱니 모양의 오른쪽 화살표[N] 87"/>
          <p:cNvSpPr/>
          <p:nvPr/>
        </p:nvSpPr>
        <p:spPr>
          <a:xfrm>
            <a:off x="5913196" y="4128367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도형 88"/>
          <p:cNvSpPr/>
          <p:nvPr/>
        </p:nvSpPr>
        <p:spPr>
          <a:xfrm rot="17821662">
            <a:off x="8686031" y="4197543"/>
            <a:ext cx="1289242" cy="1289242"/>
          </a:xfrm>
          <a:prstGeom prst="leftCircularArrow">
            <a:avLst>
              <a:gd name="adj1" fmla="val 12500"/>
              <a:gd name="adj2" fmla="val -1142319"/>
              <a:gd name="adj3" fmla="val 1142319"/>
              <a:gd name="adj4" fmla="val 14544478"/>
              <a:gd name="adj5" fmla="val 125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27"/>
          <p:cNvSpPr/>
          <p:nvPr/>
        </p:nvSpPr>
        <p:spPr>
          <a:xfrm>
            <a:off x="8681852" y="4054773"/>
            <a:ext cx="2385853" cy="259889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World돋움체 Bold"/>
                <a:ea typeface="KoPubWorld돋움체 Bold"/>
              </a:rPr>
              <a:t>3</a:t>
            </a:r>
            <a:r>
              <a:rPr lang="ko-KR" altLang="en-US">
                <a:latin typeface="KoPubWorld돋움체 Bold"/>
                <a:ea typeface="KoPubWorld돋움체 Bold"/>
              </a:rPr>
              <a:t>번 파이</a:t>
            </a:r>
          </a:p>
        </p:txBody>
      </p:sp>
      <p:sp>
        <p:nvSpPr>
          <p:cNvPr id="95" name="직사각형 27"/>
          <p:cNvSpPr/>
          <p:nvPr/>
        </p:nvSpPr>
        <p:spPr>
          <a:xfrm>
            <a:off x="1523670" y="4131746"/>
            <a:ext cx="2385853" cy="259889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World돋움체 Bold"/>
                <a:ea typeface="KoPubWorld돋움체 Bold"/>
              </a:rPr>
              <a:t>2</a:t>
            </a:r>
            <a:r>
              <a:rPr lang="ko-KR" altLang="en-US">
                <a:latin typeface="KoPubWorld돋움체 Bold"/>
                <a:ea typeface="KoPubWorld돋움체 Bold"/>
              </a:rPr>
              <a:t>번 파이</a:t>
            </a:r>
            <a:endParaRPr lang="en-US" altLang="ko-KR">
              <a:latin typeface="KoPubWorld돋움체 Bold"/>
              <a:ea typeface="KoPubWorld돋움체 Bold"/>
            </a:endParaRPr>
          </a:p>
        </p:txBody>
      </p:sp>
      <p:sp>
        <p:nvSpPr>
          <p:cNvPr id="93" name="직사각형 27"/>
          <p:cNvSpPr/>
          <p:nvPr/>
        </p:nvSpPr>
        <p:spPr>
          <a:xfrm>
            <a:off x="6651776" y="1476288"/>
            <a:ext cx="2385853" cy="259889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World돋움체 Bold"/>
                <a:ea typeface="KoPubWorld돋움체 Bold"/>
              </a:rPr>
              <a:t>1</a:t>
            </a:r>
            <a:r>
              <a:rPr lang="ko-KR" altLang="en-US">
                <a:latin typeface="KoPubWorld돋움체 Bold"/>
                <a:ea typeface="KoPubWorld돋움체 Bold"/>
              </a:rPr>
              <a:t>번 파이</a:t>
            </a:r>
            <a:r>
              <a:rPr lang="en-US" altLang="ko-KR">
                <a:latin typeface="KoPubWorld돋움체 Bold"/>
                <a:ea typeface="KoPubWorld돋움체 Bold"/>
              </a:rPr>
              <a:t>(</a:t>
            </a:r>
            <a:r>
              <a:rPr lang="ko-KR" altLang="en-US">
                <a:latin typeface="KoPubWorld돋움체 Bold"/>
                <a:ea typeface="KoPubWorld돋움체 Bold"/>
              </a:rPr>
              <a:t> 서버 </a:t>
            </a:r>
            <a:r>
              <a:rPr lang="en-US" altLang="ko-KR">
                <a:latin typeface="KoPubWorld돋움체 Bold"/>
                <a:ea typeface="KoPubWorld돋움체 Bold"/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4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전체 알고리즘의 개요</a:t>
              </a:r>
            </a:p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전체 작동 메커니즘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90" name="그림 24"/>
          <p:cNvPicPr>
            <a:picLocks noChangeAspect="1"/>
          </p:cNvPicPr>
          <p:nvPr/>
        </p:nvPicPr>
        <p:blipFill rotWithShape="1">
          <a:blip r:embed="rId3"/>
          <a:srcRect l="15940" r="15940"/>
          <a:stretch>
            <a:fillRect/>
          </a:stretch>
        </p:blipFill>
        <p:spPr>
          <a:xfrm>
            <a:off x="4911485" y="1226111"/>
            <a:ext cx="2369029" cy="2202889"/>
          </a:xfrm>
          <a:prstGeom prst="ellipse">
            <a:avLst/>
          </a:prstGeom>
          <a:effectLst/>
        </p:spPr>
      </p:pic>
      <p:pic>
        <p:nvPicPr>
          <p:cNvPr id="91" name="그림 13"/>
          <p:cNvPicPr>
            <a:picLocks noChangeAspect="1"/>
          </p:cNvPicPr>
          <p:nvPr/>
        </p:nvPicPr>
        <p:blipFill rotWithShape="1">
          <a:blip r:embed="rId3"/>
          <a:srcRect l="15940" r="15940"/>
          <a:stretch>
            <a:fillRect/>
          </a:stretch>
        </p:blipFill>
        <p:spPr>
          <a:xfrm>
            <a:off x="6925832" y="3754595"/>
            <a:ext cx="2369029" cy="2202889"/>
          </a:xfrm>
          <a:prstGeom prst="ellipse">
            <a:avLst/>
          </a:prstGeom>
          <a:effectLst/>
        </p:spPr>
      </p:pic>
      <p:pic>
        <p:nvPicPr>
          <p:cNvPr id="92" name="그림 16"/>
          <p:cNvPicPr>
            <a:picLocks noChangeAspect="1"/>
          </p:cNvPicPr>
          <p:nvPr/>
        </p:nvPicPr>
        <p:blipFill rotWithShape="1">
          <a:blip r:embed="rId3"/>
          <a:srcRect l="15940" r="15940"/>
          <a:stretch>
            <a:fillRect/>
          </a:stretch>
        </p:blipFill>
        <p:spPr>
          <a:xfrm>
            <a:off x="3248026" y="3775363"/>
            <a:ext cx="2369029" cy="2202889"/>
          </a:xfrm>
          <a:prstGeom prst="ellipse">
            <a:avLst/>
          </a:prstGeom>
          <a:effectLst/>
        </p:spPr>
      </p:pic>
      <p:sp>
        <p:nvSpPr>
          <p:cNvPr id="96" name="톱니 모양의 오른쪽 화살표[N] 95"/>
          <p:cNvSpPr/>
          <p:nvPr/>
        </p:nvSpPr>
        <p:spPr>
          <a:xfrm rot="8100000">
            <a:off x="4700442" y="3246197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톱니 모양의 오른쪽 화살표[N] 96"/>
          <p:cNvSpPr/>
          <p:nvPr/>
        </p:nvSpPr>
        <p:spPr>
          <a:xfrm rot="18900000">
            <a:off x="5171882" y="3504719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" name="톱니 모양의 오른쪽 화살표[N] 97"/>
          <p:cNvSpPr/>
          <p:nvPr/>
        </p:nvSpPr>
        <p:spPr>
          <a:xfrm rot="13500000">
            <a:off x="7336652" y="3246196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톱니 모양의 오른쪽 화살표[N] 98"/>
          <p:cNvSpPr/>
          <p:nvPr/>
        </p:nvSpPr>
        <p:spPr>
          <a:xfrm rot="2700000">
            <a:off x="6932561" y="3504719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539749" y="4583545"/>
            <a:ext cx="2352041" cy="910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움직임 감지</a:t>
            </a:r>
          </a:p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초음파 센서로 거리측정</a:t>
            </a:r>
          </a:p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문 열릴 시 부저로 알림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9323918" y="4400744"/>
            <a:ext cx="1807383" cy="1177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latin typeface="KoPubWorld돋움체 Light"/>
                <a:ea typeface="KoPubWorld돋움체 Light"/>
              </a:rPr>
              <a:t>LCD,</a:t>
            </a:r>
            <a:r>
              <a:rPr lang="ko-KR" altLang="en-US" dirty="0">
                <a:latin typeface="KoPubWorld돋움체 Light"/>
                <a:ea typeface="KoPubWorld돋움체 Light"/>
              </a:rPr>
              <a:t> 버튼으로</a:t>
            </a:r>
          </a:p>
          <a:p>
            <a:pPr>
              <a:defRPr/>
            </a:pPr>
            <a:r>
              <a:rPr lang="ko-KR" altLang="en-US" dirty="0">
                <a:latin typeface="KoPubWorld돋움체 Light"/>
                <a:ea typeface="KoPubWorld돋움체 Light"/>
              </a:rPr>
              <a:t>초기 설정</a:t>
            </a:r>
          </a:p>
          <a:p>
            <a:pPr>
              <a:defRPr/>
            </a:pPr>
            <a:r>
              <a:rPr lang="en-US" altLang="ko-KR" dirty="0">
                <a:latin typeface="KoPubWorld돋움체 Light"/>
                <a:ea typeface="KoPubWorld돋움체 Light"/>
              </a:rPr>
              <a:t>LED, LCD</a:t>
            </a:r>
            <a:r>
              <a:rPr lang="ko-KR" altLang="en-US" dirty="0">
                <a:latin typeface="KoPubWorld돋움체 Light"/>
                <a:ea typeface="KoPubWorld돋움체 Light"/>
              </a:rPr>
              <a:t>로</a:t>
            </a:r>
          </a:p>
          <a:p>
            <a:pPr>
              <a:defRPr/>
            </a:pPr>
            <a:r>
              <a:rPr lang="ko-KR" altLang="en-US" dirty="0">
                <a:latin typeface="KoPubWorld돋움체 Light"/>
                <a:ea typeface="KoPubWorld돋움체 Light"/>
              </a:rPr>
              <a:t>현재 </a:t>
            </a:r>
            <a:r>
              <a:rPr lang="en-US" altLang="ko-KR" dirty="0">
                <a:latin typeface="KoPubWorld돋움체 Light"/>
                <a:ea typeface="KoPubWorld돋움체 Light"/>
              </a:rPr>
              <a:t>Status</a:t>
            </a:r>
            <a:r>
              <a:rPr lang="ko-KR" altLang="en-US" dirty="0">
                <a:latin typeface="KoPubWorld돋움체 Light"/>
                <a:ea typeface="KoPubWorld돋움체 Light"/>
              </a:rPr>
              <a:t> 표시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284220" y="1841502"/>
            <a:ext cx="2017896" cy="642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문의 개폐 여부 결정</a:t>
            </a:r>
          </a:p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모터 동작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2627" y="1082245"/>
            <a:ext cx="1986763" cy="13066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64DECF"/>
                </a:solidFill>
                <a:latin typeface="KoPubWorld돋움체 Light"/>
                <a:ea typeface="KoPubWorld돋움체 Light"/>
                <a:cs typeface="KoPubWorld돋움체 Light"/>
              </a:rPr>
              <a:t>05</a:t>
            </a:r>
          </a:p>
          <a:p>
            <a:pPr lvl="0">
              <a:defRPr/>
            </a:pPr>
            <a:r>
              <a:rPr lang="ko-KR" altLang="en-US" sz="40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rPr>
              <a:t>시연영상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4613" y="2724423"/>
            <a:ext cx="1773554" cy="2915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실제 시연 영상입니다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시프영상" descr="시프영상">
            <a:hlinkClick r:id="" action="ppaction://media"/>
            <a:extLst>
              <a:ext uri="{FF2B5EF4-FFF2-40B4-BE49-F238E27FC236}">
                <a16:creationId xmlns:a16="http://schemas.microsoft.com/office/drawing/2014/main" id="{ED1A4A2A-60FA-A248-86CE-9EF44DA66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9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93685" y="3044277"/>
            <a:ext cx="262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97126" y="4995951"/>
            <a:ext cx="40909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4770197" y="211748"/>
            <a:ext cx="3690698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7696200" y="5842325"/>
            <a:ext cx="4518900" cy="1015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6000" b="1" i="0" u="none" strike="noStrike" cap="non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6000" b="1" i="0" u="none" strike="noStrike" cap="none">
              <a:solidFill>
                <a:srgbClr val="64DE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>
            <a:off x="3433193" y="1670503"/>
            <a:ext cx="4890182" cy="830997"/>
            <a:chOff x="3403338" y="2598003"/>
            <a:chExt cx="4890182" cy="830997"/>
          </a:xfrm>
        </p:grpSpPr>
        <p:grpSp>
          <p:nvGrpSpPr>
            <p:cNvPr id="98" name="Google Shape;98;p2"/>
            <p:cNvGrpSpPr/>
            <p:nvPr/>
          </p:nvGrpSpPr>
          <p:grpSpPr>
            <a:xfrm>
              <a:off x="3403338" y="2598003"/>
              <a:ext cx="2175486" cy="830997"/>
              <a:chOff x="3403338" y="2598003"/>
              <a:chExt cx="2175486" cy="830997"/>
            </a:xfrm>
          </p:grpSpPr>
          <p:sp>
            <p:nvSpPr>
              <p:cNvPr id="99" name="Google Shape;99;p2"/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4800" b="1" i="0" u="none" strike="noStrike" cap="none">
                    <a:solidFill>
                      <a:srgbClr val="64DECF"/>
                    </a:solidFill>
                    <a:latin typeface="KoPubWorld돋움체 Bold"/>
                    <a:ea typeface="KoPubWorld돋움체 Bold"/>
                  </a:rPr>
                  <a:t>01</a:t>
                </a:r>
                <a:endParaRPr sz="4800" b="1" i="0" u="none" strike="noStrike" cap="none">
                  <a:solidFill>
                    <a:srgbClr val="64DECF"/>
                  </a:solidFill>
                  <a:latin typeface="KoPubWorld돋움체 Bold"/>
                  <a:ea typeface="KoPubWorld돋움체 Bold"/>
                </a:endParaRPr>
              </a:p>
            </p:txBody>
          </p:sp>
          <p:sp>
            <p:nvSpPr>
              <p:cNvPr id="100" name="Google Shape;100;p2"/>
              <p:cNvSpPr txBox="1"/>
              <p:nvPr/>
            </p:nvSpPr>
            <p:spPr>
              <a:xfrm>
                <a:off x="4182024" y="2667984"/>
                <a:ext cx="1396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600">
                    <a:solidFill>
                      <a:srgbClr val="595959"/>
                    </a:solidFill>
                    <a:latin typeface="KoPubWorld돋움체 Bold"/>
                    <a:ea typeface="KoPubWorld돋움체 Bold"/>
                  </a:rPr>
                  <a:t>프로젝트 목표</a:t>
                </a:r>
                <a:endParaRPr sz="1600" b="0" i="0" u="none" strike="noStrike" cap="none">
                  <a:solidFill>
                    <a:srgbClr val="595959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grpSp>
          <p:nvGrpSpPr>
            <p:cNvPr id="101" name="Google Shape;101;p2"/>
            <p:cNvGrpSpPr/>
            <p:nvPr/>
          </p:nvGrpSpPr>
          <p:grpSpPr>
            <a:xfrm>
              <a:off x="6454034" y="2598003"/>
              <a:ext cx="1839486" cy="830997"/>
              <a:chOff x="6454034" y="2598003"/>
              <a:chExt cx="1839486" cy="830997"/>
            </a:xfrm>
          </p:grpSpPr>
          <p:sp>
            <p:nvSpPr>
              <p:cNvPr id="102" name="Google Shape;102;p2"/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4800" b="1" i="0" u="none" strike="noStrike" cap="none">
                    <a:solidFill>
                      <a:srgbClr val="64DECF"/>
                    </a:solidFill>
                    <a:latin typeface="KoPubWorld돋움체 Bold"/>
                    <a:ea typeface="KoPubWorld돋움체 Bold"/>
                  </a:rPr>
                  <a:t>02</a:t>
                </a:r>
                <a:endParaRPr sz="4800" b="1" i="0" u="none" strike="noStrike" cap="none">
                  <a:solidFill>
                    <a:srgbClr val="64DECF"/>
                  </a:solidFill>
                  <a:latin typeface="KoPubWorld돋움체 Bold"/>
                  <a:ea typeface="KoPubWorld돋움체 Bold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7232720" y="2667984"/>
                <a:ext cx="1060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600">
                    <a:solidFill>
                      <a:srgbClr val="595959"/>
                    </a:solidFill>
                    <a:latin typeface="KoPubWorld돋움체 Bold"/>
                    <a:ea typeface="KoPubWorld돋움체 Bold"/>
                  </a:rPr>
                  <a:t>분석</a:t>
                </a:r>
                <a:endParaRPr sz="1600" b="0" i="0" u="none" strike="noStrike" cap="none">
                  <a:solidFill>
                    <a:srgbClr val="595959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</p:grpSp>
      <p:grpSp>
        <p:nvGrpSpPr>
          <p:cNvPr id="104" name="Google Shape;104;p2"/>
          <p:cNvGrpSpPr/>
          <p:nvPr/>
        </p:nvGrpSpPr>
        <p:grpSpPr>
          <a:xfrm>
            <a:off x="3430943" y="3061109"/>
            <a:ext cx="4813982" cy="830997"/>
            <a:chOff x="3403338" y="2598003"/>
            <a:chExt cx="4813982" cy="830997"/>
          </a:xfrm>
        </p:grpSpPr>
        <p:grpSp>
          <p:nvGrpSpPr>
            <p:cNvPr id="105" name="Google Shape;105;p2"/>
            <p:cNvGrpSpPr/>
            <p:nvPr/>
          </p:nvGrpSpPr>
          <p:grpSpPr>
            <a:xfrm>
              <a:off x="3403338" y="2598003"/>
              <a:ext cx="2089836" cy="830997"/>
              <a:chOff x="3403338" y="2598003"/>
              <a:chExt cx="2089836" cy="830997"/>
            </a:xfrm>
          </p:grpSpPr>
          <p:sp>
            <p:nvSpPr>
              <p:cNvPr id="106" name="Google Shape;106;p2"/>
              <p:cNvSpPr txBox="1"/>
              <p:nvPr/>
            </p:nvSpPr>
            <p:spPr>
              <a:xfrm>
                <a:off x="3403338" y="2598003"/>
                <a:ext cx="1204284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4800" b="1" i="0" u="none" strike="noStrike" cap="none">
                    <a:solidFill>
                      <a:srgbClr val="64DECF"/>
                    </a:solidFill>
                    <a:latin typeface="+mj-lt"/>
                    <a:ea typeface="+mj-ea"/>
                    <a:cs typeface="+mj-cs"/>
                  </a:rPr>
                  <a:t>03</a:t>
                </a:r>
                <a:endParaRPr sz="4800" b="1" i="0" u="none" strike="noStrike" cap="none">
                  <a:solidFill>
                    <a:srgbClr val="64DECF"/>
                  </a:solidFill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107" name="Google Shape;107;p2"/>
              <p:cNvSpPr txBox="1"/>
              <p:nvPr/>
            </p:nvSpPr>
            <p:spPr>
              <a:xfrm>
                <a:off x="4182024" y="2667984"/>
                <a:ext cx="1311150" cy="572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600">
                    <a:solidFill>
                      <a:srgbClr val="595959"/>
                    </a:solidFill>
                    <a:latin typeface="KoPubWorld돋움체 Bold"/>
                    <a:ea typeface="KoPubWorld돋움체 Bold"/>
                  </a:rPr>
                  <a:t>응용</a:t>
                </a:r>
                <a:r>
                  <a:rPr lang="en-US" altLang="ko-KR" sz="1600">
                    <a:solidFill>
                      <a:srgbClr val="595959"/>
                    </a:solidFill>
                    <a:latin typeface="KoPubWorld돋움체 Bold"/>
                    <a:ea typeface="KoPubWorld돋움체 Bold"/>
                  </a:rPr>
                  <a:t> </a:t>
                </a:r>
                <a:r>
                  <a:rPr lang="ko-KR" sz="1600">
                    <a:solidFill>
                      <a:srgbClr val="595959"/>
                    </a:solidFill>
                    <a:latin typeface="KoPubWorld돋움체 Bold"/>
                    <a:ea typeface="KoPubWorld돋움체 Bold"/>
                  </a:rPr>
                  <a:t>시스템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600">
                    <a:solidFill>
                      <a:srgbClr val="595959"/>
                    </a:solidFill>
                    <a:latin typeface="KoPubWorld돋움체 Bold"/>
                    <a:ea typeface="KoPubWorld돋움체 Bold"/>
                  </a:rPr>
                  <a:t>제작</a:t>
                </a:r>
                <a:endParaRPr sz="1600" b="0" i="0" u="none" strike="noStrike" cap="none">
                  <a:solidFill>
                    <a:srgbClr val="595959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  <p:grpSp>
          <p:nvGrpSpPr>
            <p:cNvPr id="108" name="Google Shape;108;p2"/>
            <p:cNvGrpSpPr/>
            <p:nvPr/>
          </p:nvGrpSpPr>
          <p:grpSpPr>
            <a:xfrm>
              <a:off x="6454034" y="2598003"/>
              <a:ext cx="1763286" cy="830997"/>
              <a:chOff x="6454034" y="2598003"/>
              <a:chExt cx="1763286" cy="830997"/>
            </a:xfrm>
          </p:grpSpPr>
          <p:sp>
            <p:nvSpPr>
              <p:cNvPr id="109" name="Google Shape;109;p2"/>
              <p:cNvSpPr txBox="1"/>
              <p:nvPr/>
            </p:nvSpPr>
            <p:spPr>
              <a:xfrm>
                <a:off x="6454034" y="2598003"/>
                <a:ext cx="137746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4800" b="1" i="0" u="none" strike="noStrike" cap="none">
                    <a:solidFill>
                      <a:srgbClr val="64DECF"/>
                    </a:solidFill>
                    <a:latin typeface="+mj-lt"/>
                    <a:ea typeface="+mj-ea"/>
                    <a:cs typeface="+mj-cs"/>
                  </a:rPr>
                  <a:t>04</a:t>
                </a:r>
                <a:endParaRPr sz="4800" b="1" i="0" u="none" strike="noStrike" cap="none">
                  <a:solidFill>
                    <a:srgbClr val="64DECF"/>
                  </a:solidFill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110" name="Google Shape;110;p2"/>
              <p:cNvSpPr txBox="1"/>
              <p:nvPr/>
            </p:nvSpPr>
            <p:spPr>
              <a:xfrm>
                <a:off x="7232720" y="2667984"/>
                <a:ext cx="984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4" tIns="45700" rIns="91424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ko-KR" sz="1600">
                    <a:solidFill>
                      <a:srgbClr val="595959"/>
                    </a:solidFill>
                    <a:latin typeface="KoPubWorld돋움체 Bold"/>
                    <a:ea typeface="KoPubWorld돋움체 Bold"/>
                  </a:rPr>
                  <a:t>변동사항</a:t>
                </a:r>
                <a:endParaRPr sz="1600" b="0" i="0" u="none" strike="noStrike" cap="none">
                  <a:solidFill>
                    <a:srgbClr val="595959"/>
                  </a:solidFill>
                  <a:latin typeface="KoPubWorld돋움체 Bold"/>
                  <a:ea typeface="KoPubWorld돋움체 Bold"/>
                </a:endParaRPr>
              </a:p>
            </p:txBody>
          </p:sp>
        </p:grpSp>
      </p:grpSp>
      <p:grpSp>
        <p:nvGrpSpPr>
          <p:cNvPr id="112" name="Google Shape;112;p2"/>
          <p:cNvGrpSpPr/>
          <p:nvPr/>
        </p:nvGrpSpPr>
        <p:grpSpPr>
          <a:xfrm>
            <a:off x="3469043" y="4451709"/>
            <a:ext cx="1842186" cy="831000"/>
            <a:chOff x="3403338" y="2598003"/>
            <a:chExt cx="1842186" cy="831000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3403338" y="2598003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4800" b="1" i="0" u="none" strike="noStrike" cap="none">
                  <a:solidFill>
                    <a:srgbClr val="64DECF"/>
                  </a:solidFill>
                  <a:latin typeface="KoPubWorld돋움체 Bold"/>
                  <a:ea typeface="KoPubWorld돋움체 Bold"/>
                </a:rPr>
                <a:t>0</a:t>
              </a:r>
              <a:r>
                <a:rPr 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</a:rPr>
                <a:t>5</a:t>
              </a:r>
              <a:endParaRPr sz="4800" b="1" i="0" u="none" strike="noStrike" cap="none">
                <a:solidFill>
                  <a:srgbClr val="64DECF"/>
                </a:solidFill>
                <a:latin typeface="KoPubWorld돋움체 Bold"/>
                <a:ea typeface="KoPubWorld돋움체 Bold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4182024" y="2667984"/>
              <a:ext cx="1063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>
                  <a:solidFill>
                    <a:srgbClr val="595959"/>
                  </a:solidFill>
                  <a:latin typeface="KoPubWorld돋움체 Bold"/>
                  <a:ea typeface="KoPubWorld돋움체 Bold"/>
                </a:rPr>
                <a:t>시연영상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6" cy="830997"/>
            <a:chOff x="3819245" y="188165"/>
            <a:chExt cx="3981146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89" cy="574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프로젝트 목표</a:t>
              </a:r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Bold"/>
              </a:endParaRPr>
            </a:p>
            <a:p>
              <a:pPr lvl="0">
                <a:defRPr/>
              </a:pPr>
              <a:r>
                <a:rPr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Bold"/>
                </a:rPr>
                <a:t>주제 선정 배경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pic>
        <p:nvPicPr>
          <p:cNvPr id="11" name="그림 10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63447" y="2556405"/>
            <a:ext cx="2872625" cy="1961924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10051" y="2575455"/>
            <a:ext cx="2873305" cy="1980974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09478" y="2566521"/>
            <a:ext cx="2871706" cy="190087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505297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883161" y="2267484"/>
            <a:ext cx="2124270" cy="292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사회적 문제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656001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033865" y="2267484"/>
            <a:ext cx="2124270" cy="292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주어진 센서 활용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806705" y="225782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184569" y="2277281"/>
            <a:ext cx="2124270" cy="292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rPr>
              <a:t>간결한 동작 원리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99235" y="4666923"/>
            <a:ext cx="2964180" cy="72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어린 자녀나 반려 동물을 둔 가구에서의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안전 문제</a:t>
            </a:r>
          </a:p>
          <a:p>
            <a:pPr algn="ctr">
              <a:defRPr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28235" y="4666923"/>
            <a:ext cx="2392680" cy="293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주어진 센서를 최대한으로 활용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85810" y="4666922"/>
            <a:ext cx="1716405" cy="512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간결하고 명확한 동작</a:t>
            </a:r>
          </a:p>
          <a:p>
            <a:pPr algn="ctr">
              <a:defRPr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분석</a:t>
              </a:r>
            </a:p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기술 분석 및 제한사항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900913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077493" y="2425628"/>
            <a:ext cx="8037014" cy="2669547"/>
            <a:chOff x="2192615" y="2425628"/>
            <a:chExt cx="8037014" cy="2669547"/>
          </a:xfrm>
        </p:grpSpPr>
        <p:sp>
          <p:nvSpPr>
            <p:cNvPr id="2" name="직사각형 1"/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09707" y="2806835"/>
              <a:ext cx="1564005" cy="753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01</a:t>
              </a:r>
            </a:p>
            <a:p>
              <a:pPr algn="ctr">
                <a:defRPr/>
              </a:pPr>
              <a:r>
                <a:rPr lang="ko-KR" altLang="en-US" sz="14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센서 및 엑츄에이터</a:t>
              </a:r>
            </a:p>
            <a:p>
              <a:pPr algn="ctr">
                <a:defRPr/>
              </a:pPr>
              <a:r>
                <a:rPr lang="ko-KR" altLang="en-US" sz="14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동작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95407" y="3736844"/>
              <a:ext cx="1849755" cy="4522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실습 코드 </a:t>
              </a:r>
              <a:r>
                <a:rPr lang="en-US" altLang="ko-KR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&amp;</a:t>
              </a: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 </a:t>
              </a:r>
              <a:r>
                <a:rPr lang="en-US" altLang="ko-KR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wiringPi </a:t>
              </a: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활용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Thread</a:t>
              </a: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 활용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…………………………</a:t>
              </a:r>
            </a:p>
            <a:p>
              <a:pPr algn="ctr">
                <a:defRPr/>
              </a:pP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24357" y="2806835"/>
              <a:ext cx="1249679" cy="5440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02</a:t>
              </a:r>
            </a:p>
            <a:p>
              <a:pPr algn="ctr">
                <a:defRPr/>
              </a:pPr>
              <a:r>
                <a:rPr lang="ko-KR" altLang="en-US" sz="14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다중 소켓 통신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52932" y="3736844"/>
              <a:ext cx="1192530" cy="6427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Select</a:t>
              </a: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 활용</a:t>
              </a:r>
            </a:p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다중 클라이언트</a:t>
              </a:r>
            </a:p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소켓 통신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2644" y="3410339"/>
              <a:ext cx="15632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…………………………</a:t>
              </a:r>
            </a:p>
            <a:p>
              <a:pPr algn="ctr">
                <a:defRPr/>
              </a:pP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58107" y="2806835"/>
              <a:ext cx="487680" cy="5440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600" b="1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</a:p>
            <a:p>
              <a:pPr algn="ctr">
                <a:defRPr/>
              </a:pPr>
              <a:r>
                <a:rPr lang="en-US" altLang="ko-KR" sz="14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I2C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86632" y="3736844"/>
              <a:ext cx="1173480" cy="6427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LCD</a:t>
              </a: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 활용</a:t>
              </a:r>
              <a:r>
                <a:rPr lang="en-US" altLang="ko-KR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,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i2c</a:t>
              </a: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 컨버터 이용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C</a:t>
              </a:r>
              <a:r>
                <a:rPr lang="ko-KR" altLang="en-US" sz="120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언어로 핸들링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19469" y="3410339"/>
              <a:ext cx="15632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  <a:latin typeface="KoPubWorld돋움체 Bold"/>
                  <a:ea typeface="KoPubWorld돋움체 Bold"/>
                  <a:cs typeface="KoPubWorld돋움체 Bold"/>
                </a:rPr>
                <a:t>…………………………</a:t>
              </a:r>
            </a:p>
            <a:p>
              <a:pPr algn="ctr">
                <a:defRPr/>
              </a:pPr>
              <a:endParaRPr lang="en-US" altLang="ko-KR" sz="1200">
                <a:solidFill>
                  <a:schemeClr val="bg1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805440" y="3945659"/>
            <a:ext cx="2996045" cy="329045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KoPubWorld돋움체 Bold"/>
                <a:ea typeface="KoPubWorld돋움체 Bold"/>
              </a:rPr>
              <a:t>적외선 센서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63274" y="1733742"/>
            <a:ext cx="2996045" cy="329045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KoPubWorld돋움체 Bold"/>
                <a:ea typeface="KoPubWorld돋움체 Bold"/>
              </a:rPr>
              <a:t>초음파 센서</a:t>
            </a:r>
          </a:p>
        </p:txBody>
      </p:sp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응용시스템</a:t>
              </a:r>
            </a:p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응용시스템의 구조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900913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2143" y="1339733"/>
            <a:ext cx="2974918" cy="2974918"/>
          </a:xfrm>
          <a:prstGeom prst="ellipse">
            <a:avLst/>
          </a:prstGeom>
          <a:effectLst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49044" y="3429000"/>
            <a:ext cx="2987387" cy="2987387"/>
          </a:xfrm>
          <a:prstGeom prst="ellipse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106334" y="2375958"/>
            <a:ext cx="4614756" cy="641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문 위에서 바닥을 보게끔 초음파 센서를 설치하여</a:t>
            </a:r>
          </a:p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사용자의 키를 파악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04285" y="4672541"/>
            <a:ext cx="3893396" cy="640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움직임을 감지하여 움직임이 있을 때에만</a:t>
            </a:r>
          </a:p>
          <a:p>
            <a:pPr algn="r"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사람이 있다고 인식하여 기능을 수행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16999" y="2846916"/>
            <a:ext cx="1799167" cy="1799167"/>
          </a:xfrm>
          <a:prstGeom prst="ellipse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233941" y="3977409"/>
            <a:ext cx="2996045" cy="329045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World돋움체 Bold"/>
                <a:ea typeface="KoPubWorld돋움체 Bold"/>
              </a:rPr>
              <a:t>LED</a:t>
            </a:r>
            <a:r>
              <a:rPr lang="ko-KR" altLang="en-US">
                <a:latin typeface="KoPubWorld돋움체 Bold"/>
                <a:ea typeface="KoPubWorld돋움체 Bold"/>
              </a:rPr>
              <a:t> </a:t>
            </a:r>
            <a:r>
              <a:rPr lang="en-US" altLang="ko-KR">
                <a:latin typeface="KoPubWorld돋움체 Bold"/>
                <a:ea typeface="KoPubWorld돋움체 Bold"/>
              </a:rPr>
              <a:t>/</a:t>
            </a:r>
            <a:r>
              <a:rPr lang="ko-KR" altLang="en-US">
                <a:latin typeface="KoPubWorld돋움체 Bold"/>
                <a:ea typeface="KoPubWorld돋움체 Bold"/>
              </a:rPr>
              <a:t> 버튼 </a:t>
            </a:r>
            <a:r>
              <a:rPr lang="en-US" altLang="ko-KR">
                <a:latin typeface="KoPubWorld돋움체 Bold"/>
                <a:ea typeface="KoPubWorld돋움체 Bold"/>
              </a:rPr>
              <a:t>/</a:t>
            </a:r>
            <a:r>
              <a:rPr lang="ko-KR" altLang="en-US">
                <a:latin typeface="KoPubWorld돋움체 Bold"/>
                <a:ea typeface="KoPubWorld돋움체 Bold"/>
              </a:rPr>
              <a:t> 스피커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19857" y="1733742"/>
            <a:ext cx="2996045" cy="329045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World돋움체 Bold"/>
                <a:ea typeface="KoPubWorld돋움체 Bold"/>
              </a:rPr>
              <a:t>LCD</a:t>
            </a:r>
          </a:p>
        </p:txBody>
      </p:sp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105427" y="188165"/>
            <a:ext cx="900913" cy="8195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rPr>
              <a:t>03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72142" y="1444048"/>
            <a:ext cx="2974918" cy="2766287"/>
          </a:xfrm>
          <a:prstGeom prst="ellipse">
            <a:avLst/>
          </a:prstGeom>
          <a:effectLst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t="-1050" r="26560"/>
          <a:stretch>
            <a:fillRect/>
          </a:stretch>
        </p:blipFill>
        <p:spPr>
          <a:xfrm>
            <a:off x="7758544" y="3632918"/>
            <a:ext cx="2193639" cy="2071550"/>
          </a:xfrm>
          <a:prstGeom prst="ellipse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106334" y="2375958"/>
            <a:ext cx="5148156" cy="3653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문의 개폐 가능 유무</a:t>
            </a:r>
            <a:r>
              <a:rPr lang="en-US" altLang="ko-KR">
                <a:latin typeface="KoPubWorld돋움체 Light"/>
                <a:ea typeface="KoPubWorld돋움체 Light"/>
              </a:rPr>
              <a:t>,</a:t>
            </a:r>
            <a:r>
              <a:rPr lang="ko-KR" altLang="en-US">
                <a:latin typeface="KoPubWorld돋움체 Light"/>
                <a:ea typeface="KoPubWorld돋움체 Light"/>
              </a:rPr>
              <a:t> 초기 설정 및 설정 변경 내용 표시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42335" y="4672541"/>
            <a:ext cx="4255346" cy="6405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>
                <a:latin typeface="KoPubWorld돋움체 Light"/>
                <a:ea typeface="KoPubWorld돋움체 Light"/>
              </a:rPr>
              <a:t>LED</a:t>
            </a:r>
            <a:r>
              <a:rPr lang="ko-KR" altLang="en-US">
                <a:latin typeface="KoPubWorld돋움체 Light"/>
                <a:ea typeface="KoPubWorld돋움체 Light"/>
              </a:rPr>
              <a:t>와 스피커로 개폐 가능 유무를 즉시 알림</a:t>
            </a:r>
          </a:p>
          <a:p>
            <a:pPr algn="r"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버튼을 통해 </a:t>
            </a:r>
            <a:r>
              <a:rPr lang="en-US" altLang="ko-KR">
                <a:latin typeface="KoPubWorld돋움체 Light"/>
                <a:ea typeface="KoPubWorld돋움체 Light"/>
              </a:rPr>
              <a:t>LCD</a:t>
            </a:r>
            <a:r>
              <a:rPr lang="ko-KR" altLang="en-US">
                <a:latin typeface="KoPubWorld돋움체 Light"/>
                <a:ea typeface="KoPubWorld돋움체 Light"/>
              </a:rPr>
              <a:t> 조작 가능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04866" y="4927601"/>
            <a:ext cx="1397002" cy="1397002"/>
          </a:xfrm>
          <a:prstGeom prst="ellipse">
            <a:avLst/>
          </a:prstGeom>
        </p:spPr>
      </p:pic>
      <p:sp>
        <p:nvSpPr>
          <p:cNvPr id="35" name="직사각형 4"/>
          <p:cNvSpPr/>
          <p:nvPr/>
        </p:nvSpPr>
        <p:spPr>
          <a:xfrm>
            <a:off x="4889284" y="271010"/>
            <a:ext cx="3197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응용시스템 제작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응용시스템의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863274" y="1733742"/>
            <a:ext cx="2996045" cy="329045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latin typeface="KoPubWorld돋움체 Bold"/>
                <a:ea typeface="KoPubWorld돋움체 Bold"/>
              </a:rPr>
              <a:t>모터</a:t>
            </a:r>
          </a:p>
        </p:txBody>
      </p:sp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19580"/>
            <a:chOff x="3819245" y="188165"/>
            <a:chExt cx="3981147" cy="819580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응용시스템 제작</a:t>
              </a:r>
            </a:p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응용시스템의 구조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900913" cy="81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143" y="1339733"/>
            <a:ext cx="2974918" cy="2974918"/>
          </a:xfrm>
          <a:prstGeom prst="ellipse">
            <a:avLst/>
          </a:prstGeom>
          <a:effectLst/>
        </p:spPr>
      </p:pic>
      <p:sp>
        <p:nvSpPr>
          <p:cNvPr id="31" name="TextBox 30"/>
          <p:cNvSpPr txBox="1"/>
          <p:nvPr/>
        </p:nvSpPr>
        <p:spPr>
          <a:xfrm>
            <a:off x="4106334" y="2375958"/>
            <a:ext cx="1681056" cy="641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창문의 잠금장치</a:t>
            </a:r>
          </a:p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개폐가능</a:t>
            </a:r>
          </a:p>
        </p:txBody>
      </p:sp>
      <p:pic>
        <p:nvPicPr>
          <p:cNvPr id="33" name="Google Shape;203;g107ada38efb_0_131"/>
          <p:cNvPicPr/>
          <p:nvPr/>
        </p:nvPicPr>
        <p:blipFill rotWithShape="1">
          <a:blip r:embed="rId4">
            <a:alphaModFix/>
          </a:blip>
          <a:srcRect t="610" b="610"/>
          <a:stretch>
            <a:fillRect/>
          </a:stretch>
        </p:blipFill>
        <p:spPr>
          <a:xfrm>
            <a:off x="872142" y="1444048"/>
            <a:ext cx="2974800" cy="2766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945249" y="2762619"/>
            <a:ext cx="2385853" cy="259889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World돋움체 Bold"/>
                <a:ea typeface="KoPubWorld돋움체 Bold"/>
              </a:rPr>
              <a:t>2</a:t>
            </a:r>
            <a:r>
              <a:rPr lang="ko-KR" altLang="en-US">
                <a:latin typeface="KoPubWorld돋움체 Bold"/>
                <a:ea typeface="KoPubWorld돋움체 Bold"/>
              </a:rPr>
              <a:t>번 파이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20487" y="1341591"/>
            <a:ext cx="2385853" cy="259889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World돋움체 Bold"/>
                <a:ea typeface="KoPubWorld돋움체 Bold"/>
              </a:rPr>
              <a:t>1</a:t>
            </a:r>
            <a:r>
              <a:rPr lang="ko-KR" altLang="en-US">
                <a:latin typeface="KoPubWorld돋움체 Bold"/>
                <a:ea typeface="KoPubWorld돋움체 Bold"/>
              </a:rPr>
              <a:t>번 파이</a:t>
            </a:r>
            <a:endParaRPr lang="en-US" altLang="ko-KR">
              <a:latin typeface="KoPubWorld돋움체 Bold"/>
              <a:ea typeface="KoPubWorld돋움체 Bold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105427" y="188165"/>
            <a:ext cx="900913" cy="8195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rPr>
              <a:t>03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l="15940" r="15940"/>
          <a:stretch>
            <a:fillRect/>
          </a:stretch>
        </p:blipFill>
        <p:spPr>
          <a:xfrm>
            <a:off x="976844" y="1204112"/>
            <a:ext cx="2369029" cy="2202889"/>
          </a:xfrm>
          <a:prstGeom prst="ellipse">
            <a:avLst/>
          </a:prstGeom>
          <a:effectLst/>
        </p:spPr>
      </p:pic>
      <p:sp>
        <p:nvSpPr>
          <p:cNvPr id="31" name="TextBox 30"/>
          <p:cNvSpPr txBox="1"/>
          <p:nvPr/>
        </p:nvSpPr>
        <p:spPr>
          <a:xfrm>
            <a:off x="3345873" y="1786952"/>
            <a:ext cx="6831798" cy="90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서버 파이</a:t>
            </a:r>
            <a:r>
              <a:rPr lang="en-US" altLang="ko-KR">
                <a:latin typeface="KoPubWorld돋움체 Light"/>
                <a:ea typeface="KoPubWorld돋움체 Light"/>
              </a:rPr>
              <a:t>,</a:t>
            </a:r>
            <a:r>
              <a:rPr lang="ko-KR" altLang="en-US">
                <a:latin typeface="KoPubWorld돋움체 Light"/>
                <a:ea typeface="KoPubWorld돋움체 Light"/>
              </a:rPr>
              <a:t> 다중 클라이언트 소켓 통신 구축</a:t>
            </a:r>
          </a:p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클라이언트로부터 받은 정보를 종합하여</a:t>
            </a:r>
          </a:p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서보 모터 구동 여부를 결정 및 동작실행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70960" y="3184466"/>
            <a:ext cx="5261852" cy="90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초음파</a:t>
            </a:r>
            <a:r>
              <a:rPr lang="en-US" altLang="ko-KR">
                <a:latin typeface="KoPubWorld돋움체 Light"/>
                <a:ea typeface="KoPubWorld돋움체 Light"/>
              </a:rPr>
              <a:t>, </a:t>
            </a:r>
            <a:r>
              <a:rPr lang="ko-KR" altLang="en-US">
                <a:latin typeface="KoPubWorld돋움체 Light"/>
                <a:ea typeface="KoPubWorld돋움체 Light"/>
              </a:rPr>
              <a:t>적외선 센서로 사용자의 키를 측정</a:t>
            </a:r>
            <a:r>
              <a:rPr lang="en-US" altLang="ko-KR">
                <a:latin typeface="KoPubWorld돋움체 Light"/>
                <a:ea typeface="KoPubWorld돋움체 Light"/>
              </a:rPr>
              <a:t>,</a:t>
            </a:r>
            <a:endParaRPr lang="ko-KR" altLang="en-US">
              <a:latin typeface="KoPubWorld돋움체 Light"/>
              <a:ea typeface="KoPubWorld돋움체 Light"/>
            </a:endParaRPr>
          </a:p>
          <a:p>
            <a:pPr algn="r"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문이 열릴 때 부저로 소리 알림</a:t>
            </a:r>
          </a:p>
          <a:p>
            <a:pPr algn="r"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측정한 데이터를 </a:t>
            </a:r>
            <a:r>
              <a:rPr lang="en-US" altLang="ko-KR">
                <a:latin typeface="KoPubWorld돋움체 Light"/>
                <a:ea typeface="KoPubWorld돋움체 Light"/>
              </a:rPr>
              <a:t>1</a:t>
            </a:r>
            <a:r>
              <a:rPr lang="ko-KR" altLang="en-US">
                <a:latin typeface="KoPubWorld돋움체 Light"/>
                <a:ea typeface="KoPubWorld돋움체 Light"/>
              </a:rPr>
              <a:t>번 파이에게 전달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5940" r="15940"/>
          <a:stretch>
            <a:fillRect/>
          </a:stretch>
        </p:blipFill>
        <p:spPr>
          <a:xfrm>
            <a:off x="8846129" y="2486810"/>
            <a:ext cx="2369029" cy="2202889"/>
          </a:xfrm>
          <a:prstGeom prst="ellipse">
            <a:avLst/>
          </a:prstGeom>
          <a:effectLst/>
        </p:spPr>
      </p:pic>
      <p:sp>
        <p:nvSpPr>
          <p:cNvPr id="16" name="직사각형 15"/>
          <p:cNvSpPr/>
          <p:nvPr/>
        </p:nvSpPr>
        <p:spPr>
          <a:xfrm>
            <a:off x="2620487" y="4349334"/>
            <a:ext cx="2385853" cy="259889"/>
          </a:xfrm>
          <a:prstGeom prst="rect">
            <a:avLst/>
          </a:prstGeom>
          <a:solidFill>
            <a:srgbClr val="64DECF"/>
          </a:solidFill>
          <a:ln w="28575"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KoPubWorld돋움체 Bold"/>
                <a:ea typeface="KoPubWorld돋움체 Bold"/>
              </a:rPr>
              <a:t>3</a:t>
            </a:r>
            <a:r>
              <a:rPr lang="ko-KR" altLang="en-US">
                <a:latin typeface="KoPubWorld돋움체 Bold"/>
                <a:ea typeface="KoPubWorld돋움체 Bold"/>
              </a:rPr>
              <a:t>번 파이</a:t>
            </a:r>
            <a:endParaRPr lang="en-US" altLang="ko-KR">
              <a:latin typeface="KoPubWorld돋움체 Bold"/>
              <a:ea typeface="KoPubWorld돋움체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5940" r="15940"/>
          <a:stretch>
            <a:fillRect/>
          </a:stretch>
        </p:blipFill>
        <p:spPr>
          <a:xfrm>
            <a:off x="990161" y="4185427"/>
            <a:ext cx="2369029" cy="2202889"/>
          </a:xfrm>
          <a:prstGeom prst="ellipse">
            <a:avLst/>
          </a:prstGeom>
          <a:effectLst/>
        </p:spPr>
      </p:pic>
      <p:sp>
        <p:nvSpPr>
          <p:cNvPr id="18" name="TextBox 17"/>
          <p:cNvSpPr txBox="1"/>
          <p:nvPr/>
        </p:nvSpPr>
        <p:spPr>
          <a:xfrm>
            <a:off x="3359190" y="4863917"/>
            <a:ext cx="6460671" cy="63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KoPubWorld돋움체 Light"/>
                <a:ea typeface="KoPubWorld돋움체 Light"/>
              </a:rPr>
              <a:t>LCD</a:t>
            </a:r>
            <a:r>
              <a:rPr lang="ko-KR" altLang="en-US">
                <a:latin typeface="KoPubWorld돋움체 Light"/>
                <a:ea typeface="KoPubWorld돋움체 Light"/>
              </a:rPr>
              <a:t>와 버튼을 통해 초기 설정</a:t>
            </a:r>
          </a:p>
          <a:p>
            <a:pPr>
              <a:defRPr/>
            </a:pPr>
            <a:r>
              <a:rPr lang="ko-KR" altLang="en-US">
                <a:latin typeface="KoPubWorld돋움체 Light"/>
                <a:ea typeface="KoPubWorld돋움체 Light"/>
              </a:rPr>
              <a:t>이후 </a:t>
            </a:r>
            <a:r>
              <a:rPr lang="en-US" altLang="ko-KR">
                <a:latin typeface="KoPubWorld돋움체 Light"/>
                <a:ea typeface="KoPubWorld돋움체 Light"/>
              </a:rPr>
              <a:t>LCD</a:t>
            </a:r>
            <a:r>
              <a:rPr lang="ko-KR" altLang="en-US">
                <a:latin typeface="KoPubWorld돋움체 Light"/>
                <a:ea typeface="KoPubWorld돋움체 Light"/>
              </a:rPr>
              <a:t>와 </a:t>
            </a:r>
            <a:r>
              <a:rPr lang="en-US" altLang="ko-KR">
                <a:latin typeface="KoPubWorld돋움체 Light"/>
                <a:ea typeface="KoPubWorld돋움체 Light"/>
              </a:rPr>
              <a:t>LED</a:t>
            </a:r>
            <a:r>
              <a:rPr lang="ko-KR" altLang="en-US">
                <a:latin typeface="KoPubWorld돋움체 Light"/>
                <a:ea typeface="KoPubWorld돋움체 Light"/>
              </a:rPr>
              <a:t>를 통해 창문의 개폐 여부 확인 가능</a:t>
            </a:r>
          </a:p>
        </p:txBody>
      </p:sp>
      <p:sp>
        <p:nvSpPr>
          <p:cNvPr id="33" name="직사각형 4"/>
          <p:cNvSpPr/>
          <p:nvPr/>
        </p:nvSpPr>
        <p:spPr>
          <a:xfrm>
            <a:off x="4889284" y="271010"/>
            <a:ext cx="31972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응용시스템 제작</a:t>
            </a:r>
          </a:p>
          <a:p>
            <a:pPr lvl="0">
              <a:defRPr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응용시스템의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4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세부 알고리즘의 개요</a:t>
              </a:r>
            </a:p>
            <a:p>
              <a:pPr lvl="0">
                <a:defRPr/>
              </a:pPr>
              <a:r>
                <a:rPr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1</a:t>
              </a:r>
              <a:r>
                <a:rPr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/>
                  <a:ea typeface="KoPubWorld돋움체 Light"/>
                  <a:cs typeface="KoPubWorld돋움체 Light"/>
                </a:rPr>
                <a:t>번 파이 작동 메커니즘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04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73" name="사각형: 잘린 대각선 방향 모서리 41"/>
          <p:cNvSpPr/>
          <p:nvPr/>
        </p:nvSpPr>
        <p:spPr>
          <a:xfrm>
            <a:off x="4915958" y="1773671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서버 동작 </a:t>
            </a:r>
          </a:p>
        </p:txBody>
      </p:sp>
      <p:sp>
        <p:nvSpPr>
          <p:cNvPr id="74" name="사각형: 잘린 대각선 방향 모서리 41"/>
          <p:cNvSpPr/>
          <p:nvPr/>
        </p:nvSpPr>
        <p:spPr>
          <a:xfrm>
            <a:off x="2193154" y="3429000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클라이언트 참여</a:t>
            </a:r>
          </a:p>
        </p:txBody>
      </p:sp>
      <p:sp>
        <p:nvSpPr>
          <p:cNvPr id="75" name="사각형: 잘린 대각선 방향 모서리 41"/>
          <p:cNvSpPr/>
          <p:nvPr/>
        </p:nvSpPr>
        <p:spPr>
          <a:xfrm>
            <a:off x="7840133" y="3429000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클라이언트 참여</a:t>
            </a:r>
          </a:p>
        </p:txBody>
      </p:sp>
      <p:sp>
        <p:nvSpPr>
          <p:cNvPr id="76" name="사각형: 잘린 대각선 방향 모서리 41"/>
          <p:cNvSpPr/>
          <p:nvPr/>
        </p:nvSpPr>
        <p:spPr>
          <a:xfrm>
            <a:off x="4915959" y="5076825"/>
            <a:ext cx="2360083" cy="96308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64DECF"/>
          </a:solidFill>
          <a:ln>
            <a:solidFill>
              <a:srgbClr val="64DECF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extLst>
            <a:ext uri="49926C4B-DF97-48ae-9DD6-E73424213832">
              <hp:hncExtEffects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<hd:hncFillOverlay xmlns:hd="http://schemas.haansoft.com/office/drawingml/8.0" r:id="rId2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>
                <a:latin typeface="KoPubWorld돋움체 Bold"/>
                <a:ea typeface="KoPubWorld돋움체 Bold"/>
              </a:rPr>
              <a:t>모터 작동</a:t>
            </a:r>
          </a:p>
        </p:txBody>
      </p:sp>
      <p:sp>
        <p:nvSpPr>
          <p:cNvPr id="81" name="톱니 모양의 오른쪽 화살표[N] 80"/>
          <p:cNvSpPr/>
          <p:nvPr/>
        </p:nvSpPr>
        <p:spPr>
          <a:xfrm rot="13500000" flipH="1">
            <a:off x="7481454" y="2861060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톱니 모양의 오른쪽 화살표[N] 82"/>
          <p:cNvSpPr/>
          <p:nvPr/>
        </p:nvSpPr>
        <p:spPr>
          <a:xfrm rot="8100000">
            <a:off x="4479636" y="2880592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톱니 모양의 오른쪽 화살표[N] 83"/>
          <p:cNvSpPr/>
          <p:nvPr/>
        </p:nvSpPr>
        <p:spPr>
          <a:xfrm rot="2700000">
            <a:off x="4393911" y="4823692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5" name="톱니 모양의 오른쪽 화살표[N] 84"/>
          <p:cNvSpPr/>
          <p:nvPr/>
        </p:nvSpPr>
        <p:spPr>
          <a:xfrm rot="8100000" flipH="1">
            <a:off x="7403811" y="4499842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톱니 모양의 오른쪽 화살표[N] 85"/>
          <p:cNvSpPr/>
          <p:nvPr/>
        </p:nvSpPr>
        <p:spPr>
          <a:xfrm rot="13500000">
            <a:off x="4774911" y="4433167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톱니 모양의 오른쪽 화살표[N] 86"/>
          <p:cNvSpPr/>
          <p:nvPr/>
        </p:nvSpPr>
        <p:spPr>
          <a:xfrm rot="8100000">
            <a:off x="7718136" y="4852267"/>
            <a:ext cx="365606" cy="365606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372</Words>
  <Application>Microsoft Macintosh PowerPoint</Application>
  <PresentationFormat>와이드스크린</PresentationFormat>
  <Paragraphs>133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KoPubWorld돋움체 Bold</vt:lpstr>
      <vt:lpstr>KoPubWorld돋움체 Light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조민현</cp:lastModifiedBy>
  <cp:revision>88</cp:revision>
  <dcterms:created xsi:type="dcterms:W3CDTF">2020-01-03T14:16:53Z</dcterms:created>
  <dcterms:modified xsi:type="dcterms:W3CDTF">2021-12-14T06:51:15Z</dcterms:modified>
  <cp:version/>
</cp:coreProperties>
</file>